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9906000" cy="6858000" type="A4"/>
  <p:notesSz cx="6858000" cy="9144000"/>
  <p:embeddedFontLst>
    <p:embeddedFont>
      <p:font typeface="Montserrat" panose="00000500000000000000" pitchFamily="2" charset="0"/>
      <p:regular r:id="rId4"/>
      <p:bold r:id="rId5"/>
      <p:italic r:id="rId6"/>
      <p:boldItalic r:id="rId7"/>
    </p:embeddedFont>
    <p:embeddedFont>
      <p:font typeface="Montserrat Black" panose="00000A00000000000000" pitchFamily="2" charset="0"/>
      <p:bold r:id="rId8"/>
      <p:boldItalic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2" roundtripDataSignature="AMtx7mhlRJhyZA4Ds3bzKCAgE93QgeId5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40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font" Target="fonts/font4.fntdata"/><Relationship Id="rId12" Type="http://customschemas.google.com/relationships/presentationmetadata" Target="meta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3.fntdata"/><Relationship Id="rId5" Type="http://schemas.openxmlformats.org/officeDocument/2006/relationships/font" Target="fonts/font2.fntdata"/><Relationship Id="rId15" Type="http://schemas.openxmlformats.org/officeDocument/2006/relationships/theme" Target="theme/theme1.xml"/><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742950" y="1122363"/>
            <a:ext cx="84201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1238250" y="3602038"/>
            <a:ext cx="74295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2777332" y="-270668"/>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5251054" y="2203054"/>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917179" y="128984"/>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675879" y="1709740"/>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675879" y="4589465"/>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5"/>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68232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682329"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7"/>
          <p:cNvSpPr txBox="1">
            <a:spLocks noGrp="1"/>
          </p:cNvSpPr>
          <p:nvPr>
            <p:ph type="body" idx="2"/>
          </p:nvPr>
        </p:nvSpPr>
        <p:spPr>
          <a:xfrm>
            <a:off x="682329"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7"/>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4211340" y="987427"/>
            <a:ext cx="5014913"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0"/>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0"/>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4211340" y="987427"/>
            <a:ext cx="5014913" cy="4873625"/>
          </a:xfrm>
          <a:prstGeom prst="rect">
            <a:avLst/>
          </a:prstGeom>
          <a:noFill/>
          <a:ln>
            <a:noFill/>
          </a:ln>
        </p:spPr>
      </p:sp>
      <p:sp>
        <p:nvSpPr>
          <p:cNvPr id="64" name="Google Shape;64;p11"/>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1"/>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a-DK"/>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681038" y="365127"/>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681038" y="6356352"/>
            <a:ext cx="222885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3281363" y="6356352"/>
            <a:ext cx="3343275"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6996113" y="6356352"/>
            <a:ext cx="222885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da-DK"/>
              <a:t>‹nr.›</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p:nvPr/>
        </p:nvSpPr>
        <p:spPr>
          <a:xfrm>
            <a:off x="0" y="820271"/>
            <a:ext cx="4962000" cy="5171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a-DK" sz="1800" b="1" i="0" u="none" strike="noStrike" cap="none">
                <a:solidFill>
                  <a:srgbClr val="003366"/>
                </a:solidFill>
                <a:latin typeface="Montserrat"/>
                <a:ea typeface="Montserrat"/>
                <a:cs typeface="Montserrat"/>
                <a:sym typeface="Montserrat"/>
              </a:rPr>
              <a:t> 3VV MARCHDAG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3366"/>
              </a:solidFill>
              <a:latin typeface="Montserrat"/>
              <a:ea typeface="Montserrat"/>
              <a:cs typeface="Montserrat"/>
              <a:sym typeface="Montserrat"/>
            </a:endParaRPr>
          </a:p>
          <a:p>
            <a:pPr marL="0" marR="0" lvl="0" indent="0" algn="just" rtl="0">
              <a:lnSpc>
                <a:spcPct val="100000"/>
              </a:lnSpc>
              <a:spcBef>
                <a:spcPts val="0"/>
              </a:spcBef>
              <a:spcAft>
                <a:spcPts val="0"/>
              </a:spcAft>
              <a:buClr>
                <a:srgbClr val="000000"/>
              </a:buClr>
              <a:buSzPts val="1200"/>
              <a:buFont typeface="Arial"/>
              <a:buNone/>
            </a:pPr>
            <a:r>
              <a:rPr lang="da-DK" sz="1200" b="0" i="0" u="none" strike="noStrike" cap="none">
                <a:solidFill>
                  <a:srgbClr val="003366"/>
                </a:solidFill>
                <a:latin typeface="Montserrat"/>
                <a:ea typeface="Montserrat"/>
                <a:cs typeface="Montserrat"/>
                <a:sym typeface="Montserrat"/>
              </a:rPr>
              <a:t>En dejlig tur i det grønne med mulighed for at få det kilometermærke man mangler. Der er enkelte regler: </a:t>
            </a:r>
            <a:endParaRPr sz="1400" b="0" i="0" u="none" strike="noStrike" cap="none">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rgbClr val="003366"/>
              </a:buClr>
              <a:buSzPts val="1200"/>
              <a:buFont typeface="Arial"/>
              <a:buChar char="•"/>
            </a:pPr>
            <a:r>
              <a:rPr lang="da-DK" sz="1200" b="0" i="0" u="none" strike="noStrike" cap="none">
                <a:solidFill>
                  <a:srgbClr val="003366"/>
                </a:solidFill>
                <a:latin typeface="Montserrat"/>
                <a:ea typeface="Montserrat"/>
                <a:cs typeface="Montserrat"/>
                <a:sym typeface="Montserrat"/>
              </a:rPr>
              <a:t>Egern: 5 km </a:t>
            </a:r>
            <a:endParaRPr sz="1400" b="0" i="0" u="none" strike="noStrike" cap="none">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rgbClr val="003366"/>
              </a:buClr>
              <a:buSzPts val="1200"/>
              <a:buFont typeface="Arial"/>
              <a:buChar char="•"/>
            </a:pPr>
            <a:r>
              <a:rPr lang="da-DK" sz="1200" b="0" i="0" u="none" strike="noStrike" cap="none">
                <a:solidFill>
                  <a:srgbClr val="003366"/>
                </a:solidFill>
                <a:latin typeface="Montserrat"/>
                <a:ea typeface="Montserrat"/>
                <a:cs typeface="Montserrat"/>
                <a:sym typeface="Montserrat"/>
              </a:rPr>
              <a:t>Ulve</a:t>
            </a:r>
            <a:r>
              <a:rPr lang="da-DK" sz="1200">
                <a:solidFill>
                  <a:srgbClr val="003366"/>
                </a:solidFill>
                <a:latin typeface="Montserrat"/>
                <a:ea typeface="Montserrat"/>
                <a:cs typeface="Montserrat"/>
                <a:sym typeface="Montserrat"/>
              </a:rPr>
              <a:t>:</a:t>
            </a:r>
            <a:r>
              <a:rPr lang="da-DK" sz="1200" b="0" i="0" u="none" strike="noStrike" cap="none">
                <a:solidFill>
                  <a:srgbClr val="003366"/>
                </a:solidFill>
                <a:latin typeface="Montserrat"/>
                <a:ea typeface="Montserrat"/>
                <a:cs typeface="Montserrat"/>
                <a:sym typeface="Montserrat"/>
              </a:rPr>
              <a:t> 5, 10 eller 15 km </a:t>
            </a:r>
            <a:endParaRPr sz="1400" b="0" i="0" u="none" strike="noStrike" cap="none">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rgbClr val="003366"/>
              </a:buClr>
              <a:buSzPts val="1200"/>
              <a:buFont typeface="Arial"/>
              <a:buChar char="•"/>
            </a:pPr>
            <a:r>
              <a:rPr lang="da-DK" sz="1200" b="0" i="0" u="none" strike="noStrike" cap="none">
                <a:solidFill>
                  <a:srgbClr val="003366"/>
                </a:solidFill>
                <a:latin typeface="Montserrat"/>
                <a:ea typeface="Montserrat"/>
                <a:cs typeface="Montserrat"/>
                <a:sym typeface="Montserrat"/>
              </a:rPr>
              <a:t>Junior: 15, 20 eller 30 (*) km </a:t>
            </a:r>
            <a:endParaRPr sz="1400" b="0" i="0" u="none" strike="noStrike" cap="none">
              <a:solidFill>
                <a:srgbClr val="000000"/>
              </a:solidFill>
              <a:latin typeface="Arial"/>
              <a:ea typeface="Arial"/>
              <a:cs typeface="Arial"/>
              <a:sym typeface="Arial"/>
            </a:endParaRPr>
          </a:p>
          <a:p>
            <a:pPr marL="171450" marR="0" lvl="0" indent="-171450" algn="l" rtl="0">
              <a:lnSpc>
                <a:spcPct val="100000"/>
              </a:lnSpc>
              <a:spcBef>
                <a:spcPts val="0"/>
              </a:spcBef>
              <a:spcAft>
                <a:spcPts val="0"/>
              </a:spcAft>
              <a:buClr>
                <a:srgbClr val="003366"/>
              </a:buClr>
              <a:buSzPts val="1200"/>
              <a:buFont typeface="Arial"/>
              <a:buChar char="•"/>
            </a:pPr>
            <a:r>
              <a:rPr lang="da-DK" sz="1200" b="0" i="0" u="none" strike="noStrike" cap="none">
                <a:solidFill>
                  <a:srgbClr val="003366"/>
                </a:solidFill>
                <a:latin typeface="Montserrat"/>
                <a:ea typeface="Montserrat"/>
                <a:cs typeface="Montserrat"/>
                <a:sym typeface="Montserrat"/>
              </a:rPr>
              <a:t>Trop skal gå 20, 30 eller 50(*) km </a:t>
            </a:r>
            <a:endParaRPr sz="1400" b="0" i="0" u="none" strike="noStrike" cap="none">
              <a:solidFill>
                <a:srgbClr val="000000"/>
              </a:solidFill>
              <a:latin typeface="Arial"/>
              <a:ea typeface="Arial"/>
              <a:cs typeface="Arial"/>
              <a:sym typeface="Arial"/>
            </a:endParaRPr>
          </a:p>
          <a:p>
            <a:pPr marL="171450" marR="0" lvl="0" indent="-171450" algn="just" rtl="0">
              <a:lnSpc>
                <a:spcPct val="100000"/>
              </a:lnSpc>
              <a:spcBef>
                <a:spcPts val="0"/>
              </a:spcBef>
              <a:spcAft>
                <a:spcPts val="0"/>
              </a:spcAft>
              <a:buClr>
                <a:srgbClr val="003366"/>
              </a:buClr>
              <a:buSzPts val="1200"/>
              <a:buFont typeface="Arial"/>
              <a:buChar char="•"/>
            </a:pPr>
            <a:r>
              <a:rPr lang="da-DK" sz="1200" b="0" i="0" u="none" strike="noStrike" cap="none">
                <a:solidFill>
                  <a:srgbClr val="003366"/>
                </a:solidFill>
                <a:latin typeface="Montserrat"/>
                <a:ea typeface="Montserrat"/>
                <a:cs typeface="Montserrat"/>
                <a:sym typeface="Montserrat"/>
              </a:rPr>
              <a:t>Man må ikke ”springe over”:  f.eks. man må kun gå 15 kilometer, hvis man allerede har 10 kilometermærket. Se dog minimumsdistancer for junior og trop.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da-DK" sz="1200">
                <a:solidFill>
                  <a:srgbClr val="003366"/>
                </a:solidFill>
                <a:latin typeface="Montserrat"/>
                <a:ea typeface="Montserrat"/>
                <a:cs typeface="Montserrat"/>
                <a:sym typeface="Montserrat"/>
              </a:rPr>
              <a:t>    (*) </a:t>
            </a:r>
            <a:r>
              <a:rPr lang="da-DK" sz="1200" b="0" i="0" u="none" strike="noStrike" cap="none">
                <a:solidFill>
                  <a:srgbClr val="003366"/>
                </a:solidFill>
                <a:latin typeface="Montserrat"/>
                <a:ea typeface="Montserrat"/>
                <a:cs typeface="Montserrat"/>
                <a:sym typeface="Montserrat"/>
              </a:rPr>
              <a:t>kræver godkendelse af leder</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3366"/>
              </a:solidFill>
              <a:latin typeface="Montserrat"/>
              <a:ea typeface="Montserrat"/>
              <a:cs typeface="Montserrat"/>
              <a:sym typeface="Montserrat"/>
            </a:endParaRPr>
          </a:p>
          <a:p>
            <a:pPr marL="0" marR="0" lvl="0" indent="0" algn="just" rtl="0">
              <a:lnSpc>
                <a:spcPct val="100000"/>
              </a:lnSpc>
              <a:spcBef>
                <a:spcPts val="0"/>
              </a:spcBef>
              <a:spcAft>
                <a:spcPts val="0"/>
              </a:spcAft>
              <a:buClr>
                <a:srgbClr val="000000"/>
              </a:buClr>
              <a:buSzPts val="1200"/>
              <a:buFont typeface="Arial"/>
              <a:buNone/>
            </a:pPr>
            <a:r>
              <a:rPr lang="da-DK" sz="1200" b="0" i="0" u="none" strike="noStrike" cap="none">
                <a:solidFill>
                  <a:srgbClr val="003366"/>
                </a:solidFill>
                <a:latin typeface="Montserrat"/>
                <a:ea typeface="Montserrat"/>
                <a:cs typeface="Montserrat"/>
                <a:sym typeface="Montserrat"/>
              </a:rPr>
              <a:t>Alle spejderne fra 3VV går ad samme rute, men støder til på forskellige tidspunkter og steder på ruten. Vi slutter alle ved hytten hvor der er hotdogs  og saftevand. Husk: gode sko, tøj efter vejret, madpakke og drikkedunk.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sng" strike="noStrike" cap="none">
              <a:solidFill>
                <a:srgbClr val="003366"/>
              </a:solidFill>
              <a:latin typeface="Montserrat"/>
              <a:ea typeface="Montserrat"/>
              <a:cs typeface="Montserrat"/>
              <a:sym typeface="Montserrat"/>
            </a:endParaRPr>
          </a:p>
          <a:p>
            <a:pPr marL="0" marR="0" lvl="0" indent="0" algn="l" rtl="0">
              <a:lnSpc>
                <a:spcPct val="100000"/>
              </a:lnSpc>
              <a:spcBef>
                <a:spcPts val="0"/>
              </a:spcBef>
              <a:spcAft>
                <a:spcPts val="0"/>
              </a:spcAft>
              <a:buClr>
                <a:srgbClr val="000000"/>
              </a:buClr>
              <a:buSzPts val="1200"/>
              <a:buFont typeface="Arial"/>
              <a:buNone/>
            </a:pPr>
            <a:r>
              <a:rPr lang="da-DK" sz="1200" b="0" i="0" u="sng" strike="noStrike" cap="none">
                <a:solidFill>
                  <a:srgbClr val="003366"/>
                </a:solidFill>
                <a:latin typeface="Montserrat"/>
                <a:ea typeface="Montserrat"/>
                <a:cs typeface="Montserrat"/>
                <a:sym typeface="Montserrat"/>
              </a:rPr>
              <a:t>Mødetid:</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da-DK" sz="1200" b="0" i="0" u="none" strike="noStrike" cap="none">
                <a:solidFill>
                  <a:srgbClr val="003366"/>
                </a:solidFill>
                <a:latin typeface="Montserrat"/>
                <a:ea typeface="Montserrat"/>
                <a:cs typeface="Montserrat"/>
                <a:sym typeface="Montserrat"/>
              </a:rPr>
              <a:t>50 km holdet starter kl. 07:00 ved Farum station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da-DK" sz="1200" b="0" i="0" u="none" strike="noStrike" cap="none">
                <a:solidFill>
                  <a:srgbClr val="003366"/>
                </a:solidFill>
                <a:latin typeface="Montserrat"/>
                <a:ea typeface="Montserrat"/>
                <a:cs typeface="Montserrat"/>
                <a:sym typeface="Montserrat"/>
              </a:rPr>
              <a:t>30 km holdet mødes kl. 09:4</a:t>
            </a:r>
            <a:r>
              <a:rPr lang="da-DK" sz="1200">
                <a:solidFill>
                  <a:srgbClr val="003366"/>
                </a:solidFill>
                <a:latin typeface="Montserrat"/>
                <a:ea typeface="Montserrat"/>
                <a:cs typeface="Montserrat"/>
                <a:sym typeface="Montserrat"/>
              </a:rPr>
              <a:t>5</a:t>
            </a:r>
            <a:r>
              <a:rPr lang="da-DK" sz="1200" b="0" i="0" u="none" strike="noStrike" cap="none">
                <a:solidFill>
                  <a:srgbClr val="003366"/>
                </a:solidFill>
                <a:latin typeface="Montserrat"/>
                <a:ea typeface="Montserrat"/>
                <a:cs typeface="Montserrat"/>
                <a:sym typeface="Montserrat"/>
              </a:rPr>
              <a:t> ved Skodsborg station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da-DK" sz="1200" b="0" i="0" u="none" strike="noStrike" cap="none">
                <a:solidFill>
                  <a:srgbClr val="003366"/>
                </a:solidFill>
                <a:latin typeface="Montserrat"/>
                <a:ea typeface="Montserrat"/>
                <a:cs typeface="Montserrat"/>
                <a:sym typeface="Montserrat"/>
              </a:rPr>
              <a:t>20 km holdet mødes kl. 11:45 ved Gentofte station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da-DK" sz="1200" b="0" i="0" u="none" strike="noStrike" cap="none">
                <a:solidFill>
                  <a:srgbClr val="003366"/>
                </a:solidFill>
                <a:latin typeface="Montserrat"/>
                <a:ea typeface="Montserrat"/>
                <a:cs typeface="Montserrat"/>
                <a:sym typeface="Montserrat"/>
              </a:rPr>
              <a:t>15 km holdet mødes kl. 13:00 ved busstop Søborg Hovedgade/Gladsaxevej (Linje 4A)</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da-DK" sz="1200" b="0" i="0" u="none" strike="noStrike" cap="none">
                <a:solidFill>
                  <a:srgbClr val="003366"/>
                </a:solidFill>
                <a:latin typeface="Montserrat"/>
                <a:ea typeface="Montserrat"/>
                <a:cs typeface="Montserrat"/>
                <a:sym typeface="Montserrat"/>
              </a:rPr>
              <a:t>10 km holdet mødes kl 14:15 ved Husum station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da-DK" sz="1200" b="0" i="0" u="none" strike="noStrike" cap="none">
                <a:solidFill>
                  <a:srgbClr val="003366"/>
                </a:solidFill>
                <a:latin typeface="Montserrat"/>
                <a:ea typeface="Montserrat"/>
                <a:cs typeface="Montserrat"/>
                <a:sym typeface="Montserrat"/>
              </a:rPr>
              <a:t>5 km holdet mødes kl 15:30 ved Jyllingevej station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3366"/>
              </a:solidFill>
              <a:latin typeface="Montserrat"/>
              <a:ea typeface="Montserrat"/>
              <a:cs typeface="Montserrat"/>
              <a:sym typeface="Montserrat"/>
            </a:endParaRPr>
          </a:p>
        </p:txBody>
      </p:sp>
      <p:sp>
        <p:nvSpPr>
          <p:cNvPr id="85" name="Google Shape;85;p1"/>
          <p:cNvSpPr txBox="1"/>
          <p:nvPr/>
        </p:nvSpPr>
        <p:spPr>
          <a:xfrm>
            <a:off x="4944035" y="820271"/>
            <a:ext cx="4962000" cy="5541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da-DK" sz="1800" b="1" i="0" u="none" strike="noStrike" cap="none">
                <a:solidFill>
                  <a:srgbClr val="003366"/>
                </a:solidFill>
                <a:latin typeface="Montserrat"/>
                <a:ea typeface="Montserrat"/>
                <a:cs typeface="Montserrat"/>
                <a:sym typeface="Montserrat"/>
              </a:rPr>
              <a:t>ARBEJDSDAG I HYTTEN PÅ AZALEAVEJ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3366"/>
              </a:solidFill>
              <a:latin typeface="Montserrat"/>
              <a:ea typeface="Montserrat"/>
              <a:cs typeface="Montserrat"/>
              <a:sym typeface="Montserrat"/>
            </a:endParaRPr>
          </a:p>
          <a:p>
            <a:pPr marL="0" marR="0" lvl="0" indent="0" algn="l" rtl="0">
              <a:lnSpc>
                <a:spcPct val="100000"/>
              </a:lnSpc>
              <a:spcBef>
                <a:spcPts val="0"/>
              </a:spcBef>
              <a:spcAft>
                <a:spcPts val="0"/>
              </a:spcAft>
              <a:buClr>
                <a:srgbClr val="000000"/>
              </a:buClr>
              <a:buSzPts val="1200"/>
              <a:buFont typeface="Arial"/>
              <a:buNone/>
            </a:pPr>
            <a:r>
              <a:rPr lang="da-DK" sz="1200" b="0" i="0" u="none" strike="noStrike" cap="none">
                <a:solidFill>
                  <a:srgbClr val="003366"/>
                </a:solidFill>
                <a:latin typeface="Montserrat"/>
                <a:ea typeface="Montserrat"/>
                <a:cs typeface="Montserrat"/>
                <a:sym typeface="Montserrat"/>
              </a:rPr>
              <a:t>Mens spejderne vandrer afholder vi  den årlige arbejdsdag i hytten på Azaleavej</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3366"/>
              </a:solidFill>
              <a:latin typeface="Montserrat"/>
              <a:ea typeface="Montserrat"/>
              <a:cs typeface="Montserrat"/>
              <a:sym typeface="Montserrat"/>
            </a:endParaRPr>
          </a:p>
          <a:p>
            <a:pPr marL="0" marR="0" lvl="0" indent="0" algn="just" rtl="0">
              <a:lnSpc>
                <a:spcPct val="100000"/>
              </a:lnSpc>
              <a:spcBef>
                <a:spcPts val="0"/>
              </a:spcBef>
              <a:spcAft>
                <a:spcPts val="0"/>
              </a:spcAft>
              <a:buClr>
                <a:srgbClr val="000000"/>
              </a:buClr>
              <a:buSzPts val="1200"/>
              <a:buFont typeface="Arial"/>
              <a:buNone/>
            </a:pPr>
            <a:r>
              <a:rPr lang="da-DK" sz="1200" b="0" i="0" u="none" strike="noStrike" cap="none">
                <a:solidFill>
                  <a:srgbClr val="003366"/>
                </a:solidFill>
                <a:latin typeface="Montserrat"/>
                <a:ea typeface="Montserrat"/>
                <a:cs typeface="Montserrat"/>
                <a:sym typeface="Montserrat"/>
              </a:rPr>
              <a:t>Traditionen tro skal der gøres forårshovedrent og vores hytteriddere har et hav af opgaver, som de og lederne  gerne vil have et par frivillige forældrehænder til at få  løftet og løst.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3366"/>
              </a:solidFill>
              <a:latin typeface="Montserrat"/>
              <a:ea typeface="Montserrat"/>
              <a:cs typeface="Montserrat"/>
              <a:sym typeface="Montserrat"/>
            </a:endParaRPr>
          </a:p>
          <a:p>
            <a:pPr marL="0" marR="0" lvl="0" indent="0" algn="l" rtl="0">
              <a:lnSpc>
                <a:spcPct val="100000"/>
              </a:lnSpc>
              <a:spcBef>
                <a:spcPts val="0"/>
              </a:spcBef>
              <a:spcAft>
                <a:spcPts val="0"/>
              </a:spcAft>
              <a:buClr>
                <a:srgbClr val="000000"/>
              </a:buClr>
              <a:buSzPts val="1200"/>
              <a:buFont typeface="Arial"/>
              <a:buNone/>
            </a:pPr>
            <a:r>
              <a:rPr lang="da-DK" sz="1200" b="0" i="0" u="none" strike="noStrike" cap="none">
                <a:solidFill>
                  <a:srgbClr val="003366"/>
                </a:solidFill>
                <a:latin typeface="Montserrat"/>
                <a:ea typeface="Montserrat"/>
                <a:cs typeface="Montserrat"/>
                <a:sym typeface="Montserrat"/>
              </a:rPr>
              <a:t>Spejdere der ikke har lyst til at marchere og søskende er naturligvis også velkomne. Skal der afleveres en spejder et sted på ruten på Marchdagen, så er der selvfølgelig tid og plads til det.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3366"/>
              </a:solidFill>
              <a:latin typeface="Montserrat"/>
              <a:ea typeface="Montserrat"/>
              <a:cs typeface="Montserrat"/>
              <a:sym typeface="Montserrat"/>
            </a:endParaRPr>
          </a:p>
          <a:p>
            <a:pPr marL="0" marR="0" lvl="0" indent="0" algn="l" rtl="0">
              <a:lnSpc>
                <a:spcPct val="100000"/>
              </a:lnSpc>
              <a:spcBef>
                <a:spcPts val="0"/>
              </a:spcBef>
              <a:spcAft>
                <a:spcPts val="0"/>
              </a:spcAft>
              <a:buClr>
                <a:srgbClr val="000000"/>
              </a:buClr>
              <a:buSzPts val="1200"/>
              <a:buFont typeface="Arial"/>
              <a:buNone/>
            </a:pPr>
            <a:r>
              <a:rPr lang="da-DK" sz="1200" b="0" i="0" u="none" strike="noStrike" cap="none">
                <a:solidFill>
                  <a:srgbClr val="003366"/>
                </a:solidFill>
                <a:latin typeface="Montserrat"/>
                <a:ea typeface="Montserrat"/>
                <a:cs typeface="Montserrat"/>
                <a:sym typeface="Montserrat"/>
              </a:rPr>
              <a:t>Arbejdsdagen starter kl. 10:00</a:t>
            </a:r>
            <a:r>
              <a:rPr lang="da-DK" sz="1200">
                <a:solidFill>
                  <a:srgbClr val="003366"/>
                </a:solidFill>
                <a:latin typeface="Montserrat"/>
                <a:ea typeface="Montserrat"/>
                <a:cs typeface="Montserrat"/>
                <a:sym typeface="Montserrat"/>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da-DK" sz="1200" b="0" i="0" u="none" strike="noStrike" cap="none">
                <a:solidFill>
                  <a:srgbClr val="003366"/>
                </a:solidFill>
                <a:latin typeface="Montserrat"/>
                <a:ea typeface="Montserrat"/>
                <a:cs typeface="Montserrat"/>
                <a:sym typeface="Montserrat"/>
              </a:rPr>
              <a:t>Man kan vælge at deltage hele dagen eller kun noget af  dagen. Der vil blive serveret en frokost til det  arbejdende folk omkring kl. 12:30</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3366"/>
              </a:solidFill>
              <a:latin typeface="Montserrat"/>
              <a:ea typeface="Montserrat"/>
              <a:cs typeface="Montserrat"/>
              <a:sym typeface="Montserrat"/>
            </a:endParaRPr>
          </a:p>
          <a:p>
            <a:pPr marL="0" marR="0" lvl="0" indent="0" algn="l" rtl="0">
              <a:lnSpc>
                <a:spcPct val="100000"/>
              </a:lnSpc>
              <a:spcBef>
                <a:spcPts val="0"/>
              </a:spcBef>
              <a:spcAft>
                <a:spcPts val="0"/>
              </a:spcAft>
              <a:buClr>
                <a:srgbClr val="000000"/>
              </a:buClr>
              <a:buSzPts val="1200"/>
              <a:buFont typeface="Arial"/>
              <a:buNone/>
            </a:pPr>
            <a:r>
              <a:rPr lang="da-DK" sz="1200" b="0" i="0" u="none" strike="noStrike" cap="none">
                <a:solidFill>
                  <a:srgbClr val="003366"/>
                </a:solidFill>
                <a:latin typeface="Montserrat"/>
                <a:ea typeface="Montserrat"/>
                <a:cs typeface="Montserrat"/>
                <a:sym typeface="Montserrat"/>
              </a:rPr>
              <a:t>Kl 16:45-17:00 (*) forventes det at spejderne kommer til Azaleavej hvor der er Spejder hotdogs og saftevand.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da-DK" sz="1200" b="0" i="0" u="none" strike="noStrike" cap="none">
                <a:solidFill>
                  <a:srgbClr val="003366"/>
                </a:solidFill>
                <a:latin typeface="Montserrat"/>
                <a:ea typeface="Montserrat"/>
                <a:cs typeface="Montserrat"/>
                <a:sym typeface="Montserrat"/>
              </a:rPr>
              <a:t>Hele dagen slutter omkring kl. 17:30 </a:t>
            </a:r>
            <a:endParaRPr sz="1200" b="0" i="0" u="none" strike="noStrike" cap="none">
              <a:solidFill>
                <a:srgbClr val="003366"/>
              </a:solidFill>
              <a:latin typeface="Montserrat"/>
              <a:ea typeface="Montserrat"/>
              <a:cs typeface="Montserrat"/>
              <a:sym typeface="Montserrat"/>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3366"/>
              </a:solidFill>
              <a:latin typeface="Montserrat"/>
              <a:ea typeface="Montserrat"/>
              <a:cs typeface="Montserrat"/>
              <a:sym typeface="Montserrat"/>
            </a:endParaRPr>
          </a:p>
          <a:p>
            <a:pPr marL="0" marR="0" lvl="0" indent="0" algn="l" rtl="0">
              <a:lnSpc>
                <a:spcPct val="100000"/>
              </a:lnSpc>
              <a:spcBef>
                <a:spcPts val="0"/>
              </a:spcBef>
              <a:spcAft>
                <a:spcPts val="0"/>
              </a:spcAft>
              <a:buClr>
                <a:srgbClr val="000000"/>
              </a:buClr>
              <a:buSzPts val="1200"/>
              <a:buFont typeface="Arial"/>
              <a:buNone/>
            </a:pPr>
            <a:r>
              <a:rPr lang="da-DK" sz="1200" b="0" i="0" u="none" strike="noStrike" cap="none">
                <a:solidFill>
                  <a:srgbClr val="003366"/>
                </a:solidFill>
                <a:latin typeface="Montserrat"/>
                <a:ea typeface="Montserrat"/>
                <a:cs typeface="Montserrat"/>
                <a:sym typeface="Montserrat"/>
              </a:rPr>
              <a:t>(*) </a:t>
            </a:r>
            <a:r>
              <a:rPr lang="da-DK" sz="1200" b="0" i="1" u="none" strike="noStrike" cap="none">
                <a:solidFill>
                  <a:srgbClr val="003366"/>
                </a:solidFill>
                <a:latin typeface="Montserrat"/>
                <a:ea typeface="Montserrat"/>
                <a:cs typeface="Montserrat"/>
                <a:sym typeface="Montserrat"/>
              </a:rPr>
              <a:t>den præcise tidspunkt afhænger af hvor hurtigt spejderne går…der er nogen der er hurtig, og nogen der har sig eget tempo…</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3366"/>
              </a:solidFill>
              <a:latin typeface="Montserrat"/>
              <a:ea typeface="Montserrat"/>
              <a:cs typeface="Montserrat"/>
              <a:sym typeface="Montserrat"/>
            </a:endParaRPr>
          </a:p>
          <a:p>
            <a:pPr marL="0" marR="0" lvl="0" indent="0" algn="l" rtl="0">
              <a:lnSpc>
                <a:spcPct val="100000"/>
              </a:lnSpc>
              <a:spcBef>
                <a:spcPts val="0"/>
              </a:spcBef>
              <a:spcAft>
                <a:spcPts val="0"/>
              </a:spcAft>
              <a:buClr>
                <a:srgbClr val="000000"/>
              </a:buClr>
              <a:buSzPts val="1200"/>
              <a:buFont typeface="Arial"/>
              <a:buNone/>
            </a:pPr>
            <a:r>
              <a:rPr lang="da-DK" sz="1200" b="0" i="0" u="none" strike="noStrike" cap="none">
                <a:solidFill>
                  <a:srgbClr val="003366"/>
                </a:solidFill>
                <a:latin typeface="Montserrat"/>
                <a:ea typeface="Montserrat"/>
                <a:cs typeface="Montserrat"/>
                <a:sym typeface="Montserrat"/>
              </a:rPr>
              <a:t>Det er naturligvis ikke krav om at familien deltager i arbejdsdagen for at spejderne kan deltage i Marchdagen. </a:t>
            </a:r>
            <a:endParaRPr sz="1200" b="0" i="0" u="none" strike="noStrike" cap="none">
              <a:solidFill>
                <a:srgbClr val="003366"/>
              </a:solidFill>
              <a:latin typeface="Montserrat"/>
              <a:ea typeface="Montserrat"/>
              <a:cs typeface="Montserrat"/>
              <a:sym typeface="Montserrat"/>
            </a:endParaRPr>
          </a:p>
        </p:txBody>
      </p:sp>
      <p:sp>
        <p:nvSpPr>
          <p:cNvPr id="86" name="Google Shape;86;p1"/>
          <p:cNvSpPr txBox="1"/>
          <p:nvPr/>
        </p:nvSpPr>
        <p:spPr>
          <a:xfrm>
            <a:off x="0" y="121024"/>
            <a:ext cx="9906000" cy="8310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da-DK" sz="2400" b="0" i="0" u="none" strike="noStrike" cap="none">
                <a:solidFill>
                  <a:srgbClr val="003366"/>
                </a:solidFill>
                <a:latin typeface="Montserrat Black"/>
                <a:ea typeface="Montserrat Black"/>
                <a:cs typeface="Montserrat Black"/>
                <a:sym typeface="Montserrat Black"/>
              </a:rPr>
              <a:t>SPEJDERLØRDAG I 3VV - </a:t>
            </a:r>
            <a:r>
              <a:rPr lang="da-DK" sz="2400">
                <a:solidFill>
                  <a:srgbClr val="003366"/>
                </a:solidFill>
                <a:latin typeface="Montserrat Black"/>
                <a:ea typeface="Montserrat Black"/>
                <a:cs typeface="Montserrat Black"/>
                <a:sym typeface="Montserrat Black"/>
              </a:rPr>
              <a:t>5</a:t>
            </a:r>
            <a:r>
              <a:rPr lang="da-DK" sz="2400" b="0" i="0" u="none" strike="noStrike" cap="none">
                <a:solidFill>
                  <a:srgbClr val="003366"/>
                </a:solidFill>
                <a:latin typeface="Montserrat Black"/>
                <a:ea typeface="Montserrat Black"/>
                <a:cs typeface="Montserrat Black"/>
                <a:sym typeface="Montserrat Black"/>
              </a:rPr>
              <a:t>. APRIL</a:t>
            </a:r>
            <a:endParaRPr sz="2400" b="0" i="0" u="none" strike="noStrike" cap="none">
              <a:solidFill>
                <a:srgbClr val="003366"/>
              </a:solidFill>
              <a:latin typeface="Montserrat Black"/>
              <a:ea typeface="Montserrat Black"/>
              <a:cs typeface="Montserrat Black"/>
              <a:sym typeface="Montserrat Black"/>
            </a:endParaRPr>
          </a:p>
          <a:p>
            <a:pPr marL="0" marR="0" lvl="0" indent="0" algn="ctr" rtl="0">
              <a:lnSpc>
                <a:spcPct val="100000"/>
              </a:lnSpc>
              <a:spcBef>
                <a:spcPts val="0"/>
              </a:spcBef>
              <a:spcAft>
                <a:spcPts val="0"/>
              </a:spcAft>
              <a:buClr>
                <a:srgbClr val="000000"/>
              </a:buClr>
              <a:buSzPts val="2400"/>
              <a:buFont typeface="Arial"/>
              <a:buNone/>
            </a:pPr>
            <a:r>
              <a:rPr lang="da-DK" sz="2400" b="0" i="0" u="none" strike="noStrike" cap="none">
                <a:solidFill>
                  <a:srgbClr val="003366"/>
                </a:solidFill>
                <a:latin typeface="Montserrat Black"/>
                <a:ea typeface="Montserrat Black"/>
                <a:cs typeface="Montserrat Black"/>
                <a:sym typeface="Montserrat Black"/>
              </a:rPr>
              <a:t>202</a:t>
            </a:r>
            <a:r>
              <a:rPr lang="da-DK" sz="2400">
                <a:solidFill>
                  <a:srgbClr val="003366"/>
                </a:solidFill>
                <a:latin typeface="Montserrat Black"/>
                <a:ea typeface="Montserrat Black"/>
                <a:cs typeface="Montserrat Black"/>
                <a:sym typeface="Montserrat Black"/>
              </a:rPr>
              <a:t>5</a:t>
            </a:r>
            <a:endParaRPr sz="2400" b="0" i="0" u="none" strike="noStrike" cap="none">
              <a:solidFill>
                <a:srgbClr val="003366"/>
              </a:solidFill>
              <a:latin typeface="Montserrat Black"/>
              <a:ea typeface="Montserrat Black"/>
              <a:cs typeface="Montserrat Black"/>
              <a:sym typeface="Montserrat Black"/>
            </a:endParaRPr>
          </a:p>
        </p:txBody>
      </p:sp>
      <p:sp>
        <p:nvSpPr>
          <p:cNvPr id="87" name="Google Shape;87;p1"/>
          <p:cNvSpPr txBox="1"/>
          <p:nvPr/>
        </p:nvSpPr>
        <p:spPr>
          <a:xfrm>
            <a:off x="0" y="6515562"/>
            <a:ext cx="9897000" cy="3387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da-DK" sz="1600" b="0" i="0" u="none" strike="noStrike" cap="none">
                <a:solidFill>
                  <a:srgbClr val="003366"/>
                </a:solidFill>
                <a:latin typeface="Montserrat"/>
                <a:ea typeface="Montserrat"/>
                <a:cs typeface="Montserrat"/>
                <a:sym typeface="Montserrat"/>
              </a:rPr>
              <a:t>Tilmelding sker via formularen: </a:t>
            </a:r>
            <a:r>
              <a:rPr lang="da-DK" sz="1600">
                <a:solidFill>
                  <a:srgbClr val="003366"/>
                </a:solidFill>
                <a:latin typeface="Montserrat"/>
                <a:ea typeface="Montserrat"/>
                <a:cs typeface="Montserrat"/>
                <a:sym typeface="Montserrat"/>
              </a:rPr>
              <a:t>https://forms.gle/SZuCUq3YVKa8Dvm49</a:t>
            </a:r>
            <a:endParaRPr sz="1600" b="0" i="0" u="none" strike="noStrike" cap="none">
              <a:solidFill>
                <a:srgbClr val="003366"/>
              </a:solidFill>
              <a:latin typeface="Montserrat"/>
              <a:ea typeface="Montserrat"/>
              <a:cs typeface="Montserrat"/>
              <a:sym typeface="Montserrat"/>
            </a:endParaRPr>
          </a:p>
        </p:txBody>
      </p:sp>
      <p:pic>
        <p:nvPicPr>
          <p:cNvPr id="88" name="Google Shape;88;p1"/>
          <p:cNvPicPr preferRelativeResize="0"/>
          <p:nvPr/>
        </p:nvPicPr>
        <p:blipFill rotWithShape="1">
          <a:blip r:embed="rId3">
            <a:alphaModFix/>
          </a:blip>
          <a:srcRect t="10471" r="50528" b="72043"/>
          <a:stretch/>
        </p:blipFill>
        <p:spPr>
          <a:xfrm rot="-1063260">
            <a:off x="3672057" y="1750476"/>
            <a:ext cx="892937" cy="315627"/>
          </a:xfrm>
          <a:prstGeom prst="rect">
            <a:avLst/>
          </a:prstGeom>
          <a:noFill/>
          <a:ln>
            <a:noFill/>
          </a:ln>
        </p:spPr>
      </p:pic>
      <p:pic>
        <p:nvPicPr>
          <p:cNvPr id="89" name="Google Shape;89;p1"/>
          <p:cNvPicPr preferRelativeResize="0"/>
          <p:nvPr/>
        </p:nvPicPr>
        <p:blipFill rotWithShape="1">
          <a:blip r:embed="rId4">
            <a:alphaModFix/>
          </a:blip>
          <a:srcRect/>
          <a:stretch/>
        </p:blipFill>
        <p:spPr>
          <a:xfrm rot="3865120">
            <a:off x="7902722" y="75691"/>
            <a:ext cx="784215" cy="787600"/>
          </a:xfrm>
          <a:prstGeom prst="rect">
            <a:avLst/>
          </a:prstGeom>
          <a:noFill/>
          <a:ln>
            <a:noFill/>
          </a:ln>
        </p:spPr>
      </p:pic>
      <p:pic>
        <p:nvPicPr>
          <p:cNvPr id="90" name="Google Shape;90;p1"/>
          <p:cNvPicPr preferRelativeResize="0"/>
          <p:nvPr/>
        </p:nvPicPr>
        <p:blipFill rotWithShape="1">
          <a:blip r:embed="rId5">
            <a:alphaModFix/>
          </a:blip>
          <a:srcRect/>
          <a:stretch/>
        </p:blipFill>
        <p:spPr>
          <a:xfrm rot="-1608847">
            <a:off x="241042" y="204947"/>
            <a:ext cx="709689" cy="482589"/>
          </a:xfrm>
          <a:prstGeom prst="rect">
            <a:avLst/>
          </a:prstGeom>
          <a:noFill/>
          <a:ln>
            <a:noFill/>
          </a:ln>
        </p:spPr>
      </p:pic>
      <p:pic>
        <p:nvPicPr>
          <p:cNvPr id="91" name="Google Shape;91;p1"/>
          <p:cNvPicPr preferRelativeResize="0"/>
          <p:nvPr/>
        </p:nvPicPr>
        <p:blipFill rotWithShape="1">
          <a:blip r:embed="rId5">
            <a:alphaModFix/>
          </a:blip>
          <a:srcRect/>
          <a:stretch/>
        </p:blipFill>
        <p:spPr>
          <a:xfrm rot="1488401">
            <a:off x="1138233" y="128395"/>
            <a:ext cx="709689" cy="482589"/>
          </a:xfrm>
          <a:prstGeom prst="rect">
            <a:avLst/>
          </a:prstGeom>
          <a:noFill/>
          <a:ln>
            <a:noFill/>
          </a:ln>
        </p:spPr>
      </p:pic>
      <p:pic>
        <p:nvPicPr>
          <p:cNvPr id="92" name="Google Shape;92;p1"/>
          <p:cNvPicPr preferRelativeResize="0"/>
          <p:nvPr/>
        </p:nvPicPr>
        <p:blipFill rotWithShape="1">
          <a:blip r:embed="rId3">
            <a:alphaModFix/>
          </a:blip>
          <a:srcRect l="49670" t="10471" r="2732" b="70218"/>
          <a:stretch/>
        </p:blipFill>
        <p:spPr>
          <a:xfrm rot="-1063260">
            <a:off x="203015" y="5949467"/>
            <a:ext cx="859117" cy="348560"/>
          </a:xfrm>
          <a:prstGeom prst="rect">
            <a:avLst/>
          </a:prstGeom>
          <a:noFill/>
          <a:ln>
            <a:noFill/>
          </a:ln>
        </p:spPr>
      </p:pic>
      <p:pic>
        <p:nvPicPr>
          <p:cNvPr id="93" name="Google Shape;93;p1"/>
          <p:cNvPicPr preferRelativeResize="0"/>
          <p:nvPr/>
        </p:nvPicPr>
        <p:blipFill rotWithShape="1">
          <a:blip r:embed="rId3">
            <a:alphaModFix/>
          </a:blip>
          <a:srcRect l="2657" t="30757" r="50916" b="51230"/>
          <a:stretch/>
        </p:blipFill>
        <p:spPr>
          <a:xfrm rot="1073607">
            <a:off x="3674876" y="2919560"/>
            <a:ext cx="837975" cy="325140"/>
          </a:xfrm>
          <a:prstGeom prst="rect">
            <a:avLst/>
          </a:prstGeom>
          <a:noFill/>
          <a:ln>
            <a:noFill/>
          </a:ln>
        </p:spPr>
      </p:pic>
      <p:pic>
        <p:nvPicPr>
          <p:cNvPr id="94" name="Google Shape;94;p1"/>
          <p:cNvPicPr preferRelativeResize="0"/>
          <p:nvPr/>
        </p:nvPicPr>
        <p:blipFill rotWithShape="1">
          <a:blip r:embed="rId3">
            <a:alphaModFix/>
          </a:blip>
          <a:srcRect l="2694" t="50188" r="49942" b="31316"/>
          <a:stretch/>
        </p:blipFill>
        <p:spPr>
          <a:xfrm rot="2008066">
            <a:off x="2053543" y="5946771"/>
            <a:ext cx="854878" cy="333856"/>
          </a:xfrm>
          <a:prstGeom prst="rect">
            <a:avLst/>
          </a:prstGeom>
          <a:noFill/>
          <a:ln>
            <a:noFill/>
          </a:ln>
        </p:spPr>
      </p:pic>
      <p:pic>
        <p:nvPicPr>
          <p:cNvPr id="95" name="Google Shape;95;p1"/>
          <p:cNvPicPr preferRelativeResize="0"/>
          <p:nvPr/>
        </p:nvPicPr>
        <p:blipFill rotWithShape="1">
          <a:blip r:embed="rId6">
            <a:alphaModFix/>
          </a:blip>
          <a:srcRect l="30227" t="11087" r="26214" b="11704"/>
          <a:stretch/>
        </p:blipFill>
        <p:spPr>
          <a:xfrm>
            <a:off x="8686800" y="4719918"/>
            <a:ext cx="1210235" cy="672352"/>
          </a:xfrm>
          <a:prstGeom prst="rect">
            <a:avLst/>
          </a:prstGeom>
          <a:noFill/>
          <a:ln>
            <a:noFill/>
          </a:ln>
        </p:spPr>
      </p:pic>
      <p:pic>
        <p:nvPicPr>
          <p:cNvPr id="96" name="Google Shape;96;p1"/>
          <p:cNvPicPr preferRelativeResize="0"/>
          <p:nvPr/>
        </p:nvPicPr>
        <p:blipFill rotWithShape="1">
          <a:blip r:embed="rId7">
            <a:alphaModFix/>
          </a:blip>
          <a:srcRect l="74913" t="11087" r="-4435" b="11280"/>
          <a:stretch/>
        </p:blipFill>
        <p:spPr>
          <a:xfrm>
            <a:off x="9085754" y="5464302"/>
            <a:ext cx="820271" cy="676051"/>
          </a:xfrm>
          <a:prstGeom prst="rect">
            <a:avLst/>
          </a:prstGeom>
          <a:noFill/>
          <a:ln>
            <a:noFill/>
          </a:ln>
        </p:spPr>
      </p:pic>
      <p:pic>
        <p:nvPicPr>
          <p:cNvPr id="97" name="Google Shape;97;p1"/>
          <p:cNvPicPr preferRelativeResize="0"/>
          <p:nvPr/>
        </p:nvPicPr>
        <p:blipFill rotWithShape="1">
          <a:blip r:embed="rId3">
            <a:alphaModFix/>
          </a:blip>
          <a:srcRect l="2693" t="68202" r="47511" b="10520"/>
          <a:stretch/>
        </p:blipFill>
        <p:spPr>
          <a:xfrm rot="-1740969">
            <a:off x="3681948" y="5904938"/>
            <a:ext cx="898756" cy="384067"/>
          </a:xfrm>
          <a:prstGeom prst="rect">
            <a:avLst/>
          </a:prstGeom>
          <a:noFill/>
          <a:ln>
            <a:noFill/>
          </a:ln>
        </p:spPr>
      </p:pic>
    </p:spTree>
  </p:cSld>
  <p:clrMapOvr>
    <a:masterClrMapping/>
  </p:clrMapOvr>
</p:sld>
</file>

<file path=ppt/theme/theme1.xml><?xml version="1.0" encoding="utf-8"?>
<a:theme xmlns:a="http://schemas.openxmlformats.org/drawingml/2006/main" name="Tema di Office">
  <a:themeElements>
    <a:clrScheme name="Tema di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416</Words>
  <Application>Microsoft Office PowerPoint</Application>
  <PresentationFormat>A4-papir (210 x 297 mm)</PresentationFormat>
  <Paragraphs>39</Paragraphs>
  <Slides>1</Slides>
  <Notes>1</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vt:i4>
      </vt:variant>
    </vt:vector>
  </HeadingPairs>
  <TitlesOfParts>
    <vt:vector size="6" baseType="lpstr">
      <vt:lpstr>Arial</vt:lpstr>
      <vt:lpstr>Montserrat</vt:lpstr>
      <vt:lpstr>Montserrat Black</vt:lpstr>
      <vt:lpstr>Calibri</vt:lpstr>
      <vt:lpstr>Tema di Office</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Account Microsoft</dc:creator>
  <cp:lastModifiedBy>Marianne Bergstrøm Matzen</cp:lastModifiedBy>
  <cp:revision>1</cp:revision>
  <dcterms:created xsi:type="dcterms:W3CDTF">2023-03-23T21:14:52Z</dcterms:created>
  <dcterms:modified xsi:type="dcterms:W3CDTF">2025-03-17T20:22:21Z</dcterms:modified>
</cp:coreProperties>
</file>